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1674" r:id="rId2"/>
    <p:sldId id="1548" r:id="rId3"/>
    <p:sldId id="1798" r:id="rId4"/>
    <p:sldId id="1951" r:id="rId5"/>
    <p:sldId id="1952" r:id="rId6"/>
    <p:sldId id="1953" r:id="rId7"/>
    <p:sldId id="1954" r:id="rId8"/>
    <p:sldId id="1955" r:id="rId9"/>
    <p:sldId id="1956" r:id="rId10"/>
    <p:sldId id="1634" r:id="rId11"/>
    <p:sldId id="1635" r:id="rId12"/>
    <p:sldId id="1947" r:id="rId13"/>
    <p:sldId id="1948" r:id="rId14"/>
    <p:sldId id="1949" r:id="rId15"/>
    <p:sldId id="1950" r:id="rId16"/>
    <p:sldId id="1960" r:id="rId17"/>
    <p:sldId id="1802" r:id="rId18"/>
    <p:sldId id="1805" r:id="rId19"/>
    <p:sldId id="1806" r:id="rId20"/>
    <p:sldId id="1961" r:id="rId21"/>
    <p:sldId id="1962" r:id="rId22"/>
    <p:sldId id="1963" r:id="rId23"/>
    <p:sldId id="1964" r:id="rId24"/>
    <p:sldId id="1957" r:id="rId25"/>
    <p:sldId id="1965" r:id="rId26"/>
    <p:sldId id="1808" r:id="rId27"/>
    <p:sldId id="1811" r:id="rId28"/>
    <p:sldId id="1812" r:id="rId29"/>
    <p:sldId id="1670" r:id="rId30"/>
    <p:sldId id="1671" r:id="rId31"/>
    <p:sldId id="1672" r:id="rId32"/>
    <p:sldId id="29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63102-F33D-43FB-B385-92246E26C683}" v="32" dt="2026-05-31T14:01:04.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107" d="100"/>
          <a:sy n="107" d="100"/>
        </p:scale>
        <p:origin x="672" y="12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5/31/2026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29</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30</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5/31/2026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5/31/2026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5/31/2026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337FB-9849-1642-D6BD-C227897C1E60}"/>
              </a:ext>
            </a:extLst>
          </p:cNvPr>
          <p:cNvPicPr>
            <a:picLocks noChangeAspect="1"/>
          </p:cNvPicPr>
          <p:nvPr/>
        </p:nvPicPr>
        <p:blipFill>
          <a:blip r:embed="rId2"/>
          <a:stretch>
            <a:fillRect/>
          </a:stretch>
        </p:blipFill>
        <p:spPr>
          <a:xfrm>
            <a:off x="7368" y="-1"/>
            <a:ext cx="12166091" cy="6851709"/>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chemeClr val="bg1"/>
                </a:solidFill>
                <a:effectLst>
                  <a:outerShdw blurRad="38100" dist="38100" dir="2700000" algn="tl">
                    <a:srgbClr val="000000">
                      <a:alpha val="43137"/>
                    </a:srgbClr>
                  </a:outerShdw>
                </a:effectLst>
              </a:rPr>
              <a:t>Ephesians 4:15-16</a:t>
            </a:r>
          </a:p>
        </p:txBody>
      </p:sp>
      <p:sp>
        <p:nvSpPr>
          <p:cNvPr id="4" name="Title 3"/>
          <p:cNvSpPr>
            <a:spLocks noGrp="1"/>
          </p:cNvSpPr>
          <p:nvPr>
            <p:ph type="title"/>
          </p:nvPr>
        </p:nvSpPr>
        <p:spPr>
          <a:xfrm>
            <a:off x="0" y="0"/>
            <a:ext cx="12192000" cy="6019800"/>
          </a:xfrm>
        </p:spPr>
        <p:txBody>
          <a:bodyPr/>
          <a:lstStyle/>
          <a:p>
            <a:pPr marL="0" indent="0" algn="ctr">
              <a:buNone/>
            </a:pPr>
            <a:r>
              <a:rPr lang="en-US" sz="80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Gifted to Grow,</a:t>
            </a:r>
            <a:br>
              <a:rPr lang="en-US" sz="80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br>
            <a:r>
              <a:rPr lang="en-US" sz="80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The Way God Grows </a:t>
            </a:r>
            <a:br>
              <a:rPr lang="en-US" sz="80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br>
            <a:r>
              <a:rPr lang="en-US" sz="80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His Church</a:t>
            </a:r>
            <a:endParaRPr lang="en-US" sz="8000" i="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12:1-8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None/>
            </a:pPr>
            <a:r>
              <a:rPr lang="en-US" sz="5400" baseline="30000" dirty="0"/>
              <a:t>1 </a:t>
            </a:r>
            <a:r>
              <a:rPr lang="en-US" sz="5400" dirty="0"/>
              <a:t>I beseech you therefore, brethren, by the mercies of God, that ye present your bodies a living sacrifice, holy, acceptable unto God, </a:t>
            </a:r>
            <a:r>
              <a:rPr lang="en-US" sz="5400" i="1" dirty="0"/>
              <a:t>which is</a:t>
            </a:r>
            <a:r>
              <a:rPr lang="en-US" sz="5400" dirty="0"/>
              <a:t> your reasonable service. </a:t>
            </a:r>
            <a:r>
              <a:rPr lang="en-US" sz="5400" baseline="30000" dirty="0"/>
              <a:t>2 </a:t>
            </a:r>
            <a:r>
              <a:rPr lang="en-US" sz="5400" dirty="0"/>
              <a:t>And be not conformed to this world:</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Romans 12:1-8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be ye transformed by the renewing of your mind, that ye may prove what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that good, and acceptable, and perfect, will of God.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B040-F052-BD9C-D94D-D7EE46F56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55D79-3C43-41CC-5310-0A515FD50611}"/>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Romans 12:1-8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B71A85B-EB07-DB2D-ABDE-D5200BD78E61}"/>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I say, through the grace given unto me, to every man that is among you, not to think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himself</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more highly than he ought to think; but to think soberly, according as God hath dealt to every man the measure of faith.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99624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1006-EEAD-F3A6-BCB2-4C27869DD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6226A-9817-CAD4-C77E-6CE590D7BD8A}"/>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Romans 12:1-8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155CD0B-4C0B-FC09-5BAC-FC796DB0CBD1}"/>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as we have many members in one body, and all members have not the same office: </a:t>
            </a: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we,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being</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many, are one body in Christ, and every one members one of another. </a:t>
            </a: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Having then gifts differing according to the grace that is given to us,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42729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0746-63D1-8E8A-2C88-C4F343295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B32E2-BC5E-F3A0-CEC4-82DA55E3DA9B}"/>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Romans 12:1-8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8BABFB8-143E-361D-795B-C3CD0C9EB0C6}"/>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whether prophecy,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let us prophesy</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according to the proportion of faith; </a:t>
            </a: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Or ministry,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let us wait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on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our</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ministering: or he that teacheth, on teaching;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47682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FF0E-0100-F7D4-460B-F56546F7A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B5C5A-547E-339A-C49F-0CE68A697B3B}"/>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Romans 12:1-8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82989D7-7F1E-6605-672D-9192AF10B768}"/>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Or he that exhorteth, on exhortation: he that giveth,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let him do it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with simplicity; he that ruleth, with diligence; he that sheweth mercy, with cheerfulness.</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85216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BCEA6-D36E-C7CB-097D-49BE38D42C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4B409-7621-31BB-3537-AD106766852D}"/>
              </a:ext>
            </a:extLst>
          </p:cNvPr>
          <p:cNvSpPr>
            <a:spLocks noGrp="1"/>
          </p:cNvSpPr>
          <p:nvPr>
            <p:ph sz="quarter" idx="13"/>
          </p:nvPr>
        </p:nvSpPr>
        <p:spPr>
          <a:xfrm>
            <a:off x="0" y="4572000"/>
            <a:ext cx="12192000" cy="2248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Titus 1:5 (CSB)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Acts 6:1-7 (CSB)</a:t>
            </a:r>
          </a:p>
        </p:txBody>
      </p:sp>
      <p:sp>
        <p:nvSpPr>
          <p:cNvPr id="4" name="Title 3">
            <a:extLst>
              <a:ext uri="{FF2B5EF4-FFF2-40B4-BE49-F238E27FC236}">
                <a16:creationId xmlns:a16="http://schemas.microsoft.com/office/drawing/2014/main" id="{91EB8A2D-6C5A-C1B5-D69F-F52575CF0689}"/>
              </a:ext>
            </a:extLst>
          </p:cNvPr>
          <p:cNvSpPr>
            <a:spLocks noGrp="1"/>
          </p:cNvSpPr>
          <p:nvPr>
            <p:ph type="title"/>
          </p:nvPr>
        </p:nvSpPr>
        <p:spPr>
          <a:xfrm>
            <a:off x="0" y="0"/>
            <a:ext cx="12192000" cy="4419600"/>
          </a:xfrm>
        </p:spPr>
        <p:txBody>
          <a:bodyPr/>
          <a:lstStyle/>
          <a:p>
            <a:pPr marL="0" indent="0" algn="l">
              <a:buNone/>
            </a:pPr>
            <a:r>
              <a:rPr lang="en-US" sz="7200" i="1" dirty="0">
                <a:solidFill>
                  <a:srgbClr val="A50021"/>
                </a:solidFill>
                <a:effectLst>
                  <a:outerShdw blurRad="38100" dist="38100" dir="2700000" algn="tl">
                    <a:srgbClr val="000000">
                      <a:alpha val="43137"/>
                    </a:srgbClr>
                  </a:outerShdw>
                </a:effectLst>
                <a:latin typeface="Trebuchet MS"/>
              </a:rPr>
              <a:t>Organization Is Not Unspiritual; It’s Biblical and Releases Spiritual Power</a:t>
            </a:r>
          </a:p>
        </p:txBody>
      </p:sp>
    </p:spTree>
    <p:extLst>
      <p:ext uri="{BB962C8B-B14F-4D97-AF65-F5344CB8AC3E}">
        <p14:creationId xmlns:p14="http://schemas.microsoft.com/office/powerpoint/2010/main" val="1519472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Titus 1:5 (CSB)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The reason I left you in Crete was to set right what was left undone and, as I directed you, to appoint elders in every town.</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6:1-7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1 </a:t>
            </a:r>
            <a:r>
              <a:rPr lang="en-US" sz="5400" dirty="0"/>
              <a:t>In those days, as the disciples were increasing in number, there arose a complaint by the Hellenistic Jews against the Hebraic Jews that their widows were being overlooked in the daily distribution.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6:1-7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 Twelve summoned the whole company of the disciples and said, “It would not be right for us to give up preaching the word of God to wait on tables. </a:t>
            </a:r>
          </a:p>
        </p:txBody>
      </p:sp>
    </p:spTree>
    <p:extLst>
      <p:ext uri="{BB962C8B-B14F-4D97-AF65-F5344CB8AC3E}">
        <p14:creationId xmlns:p14="http://schemas.microsoft.com/office/powerpoint/2010/main" val="54247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Ephesians 4:15-16 (CSB)</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6000" b="1" baseline="30000" dirty="0"/>
              <a:t>15 </a:t>
            </a:r>
            <a:r>
              <a:rPr lang="en-US" sz="6000" dirty="0"/>
              <a:t>But speaking the truth in love, let us grow in every way into him who is the head—Christ. </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3EE3-0187-2189-FE8A-84584C51A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6A23B-F02A-B8F7-4055-AAD6D005310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6:1-7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B5A0BF7-46A1-892D-9FF2-8567D67B5F41}"/>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Brothers and sisters, select from among you seven men of good reputation, full of the Spirit and wisdom, whom we can appoint to this duty.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we will devote ourselves to prayer and to the ministry of the word.”</a:t>
            </a:r>
          </a:p>
        </p:txBody>
      </p:sp>
    </p:spTree>
    <p:extLst>
      <p:ext uri="{BB962C8B-B14F-4D97-AF65-F5344CB8AC3E}">
        <p14:creationId xmlns:p14="http://schemas.microsoft.com/office/powerpoint/2010/main" val="410468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2B0DA-0DB5-39F6-9C82-AB4362640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6AECC-78F1-13E4-7EED-DE79A3A6C9C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6:1-7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8E0DF47-BCDD-353F-78E6-65060D110A0B}"/>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This proposal pleased the whole company. So they chose Stephen, a man full of faith and the Holy Spirit, and Philip, Prochorus, Nicanor, Timon, Parmenas, and Nicolaus, a convert from Antioch. </a:t>
            </a:r>
          </a:p>
        </p:txBody>
      </p:sp>
    </p:spTree>
    <p:extLst>
      <p:ext uri="{BB962C8B-B14F-4D97-AF65-F5344CB8AC3E}">
        <p14:creationId xmlns:p14="http://schemas.microsoft.com/office/powerpoint/2010/main" val="31448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C9046-9684-DB4E-7093-B7403BE78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7C3F8-9759-75E7-4DE5-6E323756E0C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6:1-7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58F4D72-6701-047C-10EC-5ACDC0C5A6C5}"/>
              </a:ext>
            </a:extLst>
          </p:cNvPr>
          <p:cNvSpPr>
            <a:spLocks noGrp="1"/>
          </p:cNvSpPr>
          <p:nvPr>
            <p:ph sz="quarter" idx="13"/>
          </p:nvPr>
        </p:nvSpPr>
        <p:spPr>
          <a:xfrm>
            <a:off x="0" y="1066800"/>
            <a:ext cx="12192000" cy="57912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They had them stand before the apostles, who prayed and laid their hands on them.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the word of God spread, the disciples in Jerusalem increased greatly in number, and a large group of priests became obedient to the faith.</a:t>
            </a:r>
          </a:p>
        </p:txBody>
      </p:sp>
    </p:spTree>
    <p:extLst>
      <p:ext uri="{BB962C8B-B14F-4D97-AF65-F5344CB8AC3E}">
        <p14:creationId xmlns:p14="http://schemas.microsoft.com/office/powerpoint/2010/main" val="102133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270A-A81B-F9FE-015D-82AC89F1D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BE400F-ADA9-6852-B683-F60673B629F4}"/>
              </a:ext>
            </a:extLst>
          </p:cNvPr>
          <p:cNvSpPr>
            <a:spLocks noGrp="1"/>
          </p:cNvSpPr>
          <p:nvPr>
            <p:ph type="title"/>
          </p:nvPr>
        </p:nvSpPr>
        <p:spPr>
          <a:xfrm>
            <a:off x="0" y="0"/>
            <a:ext cx="12192000" cy="6858000"/>
          </a:xfrm>
        </p:spPr>
        <p:txBody>
          <a:bodyPr/>
          <a:lstStyle/>
          <a:p>
            <a:pPr marL="0" indent="0" algn="ctr">
              <a:buNone/>
            </a:pPr>
            <a:r>
              <a:rPr lang="en-US" sz="11000" i="1" dirty="0">
                <a:solidFill>
                  <a:srgbClr val="A50021"/>
                </a:solidFill>
                <a:effectLst>
                  <a:outerShdw blurRad="38100" dist="38100" dir="2700000" algn="tl">
                    <a:srgbClr val="000000">
                      <a:alpha val="43137"/>
                    </a:srgbClr>
                  </a:outerShdw>
                </a:effectLst>
                <a:latin typeface="Trebuchet MS"/>
              </a:rPr>
              <a:t>Spiritual Gifts Point You to Your Place in the Church</a:t>
            </a:r>
          </a:p>
        </p:txBody>
      </p:sp>
    </p:spTree>
    <p:extLst>
      <p:ext uri="{BB962C8B-B14F-4D97-AF65-F5344CB8AC3E}">
        <p14:creationId xmlns:p14="http://schemas.microsoft.com/office/powerpoint/2010/main" val="23237694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57BB9-1650-D74C-53F3-B058FAEB8C0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7522CC-519D-BB30-3FAE-35AD28CC8E42}"/>
              </a:ext>
            </a:extLst>
          </p:cNvPr>
          <p:cNvGraphicFramePr>
            <a:graphicFrameLocks noGrp="1"/>
          </p:cNvGraphicFramePr>
          <p:nvPr/>
        </p:nvGraphicFramePr>
        <p:xfrm>
          <a:off x="0" y="0"/>
          <a:ext cx="12192001" cy="6858001"/>
        </p:xfrm>
        <a:graphic>
          <a:graphicData uri="http://schemas.openxmlformats.org/drawingml/2006/table">
            <a:tbl>
              <a:tblPr firstRow="1" firstCol="1" bandRow="1">
                <a:tableStyleId>{5C22544A-7EE6-4342-B048-85BDC9FD1C3A}</a:tableStyleId>
              </a:tblPr>
              <a:tblGrid>
                <a:gridCol w="2437952">
                  <a:extLst>
                    <a:ext uri="{9D8B030D-6E8A-4147-A177-3AD203B41FA5}">
                      <a16:colId xmlns:a16="http://schemas.microsoft.com/office/drawing/2014/main" val="1315557192"/>
                    </a:ext>
                  </a:extLst>
                </a:gridCol>
                <a:gridCol w="2325810">
                  <a:extLst>
                    <a:ext uri="{9D8B030D-6E8A-4147-A177-3AD203B41FA5}">
                      <a16:colId xmlns:a16="http://schemas.microsoft.com/office/drawing/2014/main" val="2057451836"/>
                    </a:ext>
                  </a:extLst>
                </a:gridCol>
                <a:gridCol w="2550093">
                  <a:extLst>
                    <a:ext uri="{9D8B030D-6E8A-4147-A177-3AD203B41FA5}">
                      <a16:colId xmlns:a16="http://schemas.microsoft.com/office/drawing/2014/main" val="3108041159"/>
                    </a:ext>
                  </a:extLst>
                </a:gridCol>
                <a:gridCol w="2597192">
                  <a:extLst>
                    <a:ext uri="{9D8B030D-6E8A-4147-A177-3AD203B41FA5}">
                      <a16:colId xmlns:a16="http://schemas.microsoft.com/office/drawing/2014/main" val="2386898329"/>
                    </a:ext>
                  </a:extLst>
                </a:gridCol>
                <a:gridCol w="2280954">
                  <a:extLst>
                    <a:ext uri="{9D8B030D-6E8A-4147-A177-3AD203B41FA5}">
                      <a16:colId xmlns:a16="http://schemas.microsoft.com/office/drawing/2014/main" val="4099421003"/>
                    </a:ext>
                  </a:extLst>
                </a:gridCol>
              </a:tblGrid>
              <a:tr h="457201">
                <a:tc>
                  <a:txBody>
                    <a:bodyPr/>
                    <a:lstStyle/>
                    <a:p>
                      <a:pPr marL="0" marR="0" algn="ctr">
                        <a:buNone/>
                      </a:pPr>
                      <a:r>
                        <a:rPr lang="en-US" sz="2800">
                          <a:solidFill>
                            <a:srgbClr val="C00000"/>
                          </a:solidFill>
                          <a:effectLst>
                            <a:outerShdw blurRad="38100" dist="38100" dir="2700000" algn="tl">
                              <a:srgbClr val="000000">
                                <a:alpha val="43137"/>
                              </a:srgbClr>
                            </a:outerShdw>
                          </a:effectLst>
                        </a:rPr>
                        <a:t>EVANGELISM</a:t>
                      </a:r>
                      <a:endParaRPr lang="en-US" sz="280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buNone/>
                      </a:pPr>
                      <a:r>
                        <a:rPr lang="en-US" sz="2800">
                          <a:solidFill>
                            <a:srgbClr val="C00000"/>
                          </a:solidFill>
                          <a:effectLst>
                            <a:outerShdw blurRad="38100" dist="38100" dir="2700000" algn="tl">
                              <a:srgbClr val="000000">
                                <a:alpha val="43137"/>
                              </a:srgbClr>
                            </a:outerShdw>
                          </a:effectLst>
                        </a:rPr>
                        <a:t>EDUCATION</a:t>
                      </a:r>
                      <a:endParaRPr lang="en-US" sz="280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buNone/>
                      </a:pPr>
                      <a:r>
                        <a:rPr lang="en-US" sz="2800">
                          <a:solidFill>
                            <a:srgbClr val="C00000"/>
                          </a:solidFill>
                          <a:effectLst>
                            <a:outerShdw blurRad="38100" dist="38100" dir="2700000" algn="tl">
                              <a:srgbClr val="000000">
                                <a:alpha val="43137"/>
                              </a:srgbClr>
                            </a:outerShdw>
                          </a:effectLst>
                        </a:rPr>
                        <a:t>SERVICE</a:t>
                      </a:r>
                      <a:endParaRPr lang="en-US" sz="280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buNone/>
                      </a:pPr>
                      <a:r>
                        <a:rPr lang="en-US" sz="2800">
                          <a:solidFill>
                            <a:srgbClr val="C00000"/>
                          </a:solidFill>
                          <a:effectLst>
                            <a:outerShdw blurRad="38100" dist="38100" dir="2700000" algn="tl">
                              <a:srgbClr val="000000">
                                <a:alpha val="43137"/>
                              </a:srgbClr>
                            </a:outerShdw>
                          </a:effectLst>
                        </a:rPr>
                        <a:t>WORSHIP</a:t>
                      </a:r>
                      <a:endParaRPr lang="en-US" sz="280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buNone/>
                      </a:pPr>
                      <a:r>
                        <a:rPr lang="en-US" sz="2800" dirty="0">
                          <a:solidFill>
                            <a:srgbClr val="C00000"/>
                          </a:solidFill>
                          <a:effectLst>
                            <a:outerShdw blurRad="38100" dist="38100" dir="2700000" algn="tl">
                              <a:srgbClr val="000000">
                                <a:alpha val="43137"/>
                              </a:srgbClr>
                            </a:outerShdw>
                          </a:effectLst>
                        </a:rPr>
                        <a:t>FELLOWSHIP</a:t>
                      </a:r>
                      <a:endPar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32062156"/>
                  </a:ext>
                </a:extLst>
              </a:tr>
              <a:tr h="914400">
                <a:tc>
                  <a:txBody>
                    <a:bodyPr/>
                    <a:lstStyle/>
                    <a:p>
                      <a:pPr marL="0" marR="0">
                        <a:buNone/>
                      </a:pPr>
                      <a:r>
                        <a:rPr lang="en-US" sz="2400" dirty="0">
                          <a:solidFill>
                            <a:schemeClr val="tx1"/>
                          </a:solidFill>
                          <a:effectLst/>
                        </a:rPr>
                        <a:t>Preaching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Adult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Grounds Keeping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Visitor Welcome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Meal Provision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084330170"/>
                  </a:ext>
                </a:extLst>
              </a:tr>
              <a:tr h="914400">
                <a:tc>
                  <a:txBody>
                    <a:bodyPr/>
                    <a:lstStyle/>
                    <a:p>
                      <a:pPr marL="0" marR="0">
                        <a:buNone/>
                      </a:pPr>
                      <a:r>
                        <a:rPr lang="en-US" sz="2400" dirty="0">
                          <a:solidFill>
                            <a:schemeClr val="tx1"/>
                          </a:solidFill>
                          <a:effectLst/>
                        </a:rPr>
                        <a:t>World </a:t>
                      </a:r>
                      <a:r>
                        <a:rPr lang="en-US" sz="2400">
                          <a:solidFill>
                            <a:schemeClr val="tx1"/>
                          </a:solidFill>
                          <a:effectLst/>
                        </a:rPr>
                        <a:t>Bible School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Female Youth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Facility Maintenance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Song Leading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Event Planning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104845276"/>
                  </a:ext>
                </a:extLst>
              </a:tr>
              <a:tr h="914400">
                <a:tc>
                  <a:txBody>
                    <a:bodyPr/>
                    <a:lstStyle/>
                    <a:p>
                      <a:pPr marL="0" marR="0">
                        <a:buNone/>
                      </a:pPr>
                      <a:r>
                        <a:rPr lang="en-US" sz="2400" dirty="0">
                          <a:solidFill>
                            <a:schemeClr val="tx1"/>
                          </a:solidFill>
                          <a:effectLst/>
                        </a:rPr>
                        <a:t>In Home Class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Male Youth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Construction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Prayers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Lightpost  App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67612289"/>
                  </a:ext>
                </a:extLst>
              </a:tr>
              <a:tr h="914400">
                <a:tc>
                  <a:txBody>
                    <a:bodyPr/>
                    <a:lstStyle/>
                    <a:p>
                      <a:pPr marL="0" marR="0">
                        <a:buNone/>
                      </a:pPr>
                      <a:r>
                        <a:rPr lang="en-US" sz="2400" dirty="0">
                          <a:solidFill>
                            <a:schemeClr val="tx1"/>
                          </a:solidFill>
                          <a:effectLst/>
                        </a:rPr>
                        <a:t>Public Speaking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New Convert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Electrical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Communion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Youth Group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919163308"/>
                  </a:ext>
                </a:extLst>
              </a:tr>
              <a:tr h="914400">
                <a:tc>
                  <a:txBody>
                    <a:bodyPr/>
                    <a:lstStyle/>
                    <a:p>
                      <a:pPr marL="0" marR="0">
                        <a:buNone/>
                      </a:pPr>
                      <a:r>
                        <a:rPr lang="en-US" sz="2400" dirty="0">
                          <a:solidFill>
                            <a:schemeClr val="tx1"/>
                          </a:solidFill>
                          <a:effectLst/>
                        </a:rPr>
                        <a:t>Material Development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Small Children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Plumbing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IT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Bulletin Board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76066206"/>
                  </a:ext>
                </a:extLst>
              </a:tr>
              <a:tr h="914400">
                <a:tc>
                  <a:txBody>
                    <a:bodyPr/>
                    <a:lstStyle/>
                    <a:p>
                      <a:pPr marL="0" marR="0">
                        <a:buNone/>
                      </a:pPr>
                      <a:r>
                        <a:rPr lang="en-US" sz="2400" dirty="0">
                          <a:solidFill>
                            <a:schemeClr val="tx1"/>
                          </a:solidFill>
                          <a:effectLst/>
                        </a:rPr>
                        <a:t>Mission Work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Adult Sisters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Safety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Usher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buNone/>
                      </a:pPr>
                      <a:r>
                        <a:rPr lang="en-US" sz="2400" b="1" dirty="0">
                          <a:effectLst/>
                        </a:rPr>
                        <a:t>Benevolence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185250095"/>
                  </a:ext>
                </a:extLst>
              </a:tr>
              <a:tr h="914400">
                <a:tc>
                  <a:txBody>
                    <a:bodyPr/>
                    <a:lstStyle/>
                    <a:p>
                      <a:pPr marL="0" marR="0">
                        <a:buNone/>
                      </a:pPr>
                      <a:r>
                        <a:rPr lang="en-US" sz="2400" dirty="0">
                          <a:solidFill>
                            <a:schemeClr val="tx1"/>
                          </a:solidFill>
                          <a:effectLst/>
                        </a:rPr>
                        <a:t>Outreach Plan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Men’s Training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Administrative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Preparation         </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buNone/>
                      </a:pPr>
                      <a:r>
                        <a:rPr lang="en-US" sz="2400" b="1" dirty="0">
                          <a:effectLst/>
                        </a:rPr>
                        <a:t>Church Liaison</a:t>
                      </a:r>
                      <a:endParaRPr lang="en-US" sz="2400" b="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05601043"/>
                  </a:ext>
                </a:extLst>
              </a:tr>
            </a:tbl>
          </a:graphicData>
        </a:graphic>
      </p:graphicFrame>
    </p:spTree>
    <p:extLst>
      <p:ext uri="{BB962C8B-B14F-4D97-AF65-F5344CB8AC3E}">
        <p14:creationId xmlns:p14="http://schemas.microsoft.com/office/powerpoint/2010/main" val="41203795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742A8-E21E-4A13-4B0E-BFA2778054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48C70-B331-ADCD-D83B-BC21C59E5694}"/>
              </a:ext>
            </a:extLst>
          </p:cNvPr>
          <p:cNvSpPr>
            <a:spLocks noGrp="1"/>
          </p:cNvSpPr>
          <p:nvPr>
            <p:ph sz="quarter" idx="13"/>
          </p:nvPr>
        </p:nvSpPr>
        <p:spPr>
          <a:xfrm>
            <a:off x="0" y="4572000"/>
            <a:ext cx="12192000" cy="2248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Philippians 1:27 (KJV) </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Nehemiah 2:17–18 (CSB)</a:t>
            </a:r>
          </a:p>
        </p:txBody>
      </p:sp>
      <p:sp>
        <p:nvSpPr>
          <p:cNvPr id="4" name="Title 3">
            <a:extLst>
              <a:ext uri="{FF2B5EF4-FFF2-40B4-BE49-F238E27FC236}">
                <a16:creationId xmlns:a16="http://schemas.microsoft.com/office/drawing/2014/main" id="{876809EF-997E-1D34-5C86-B1645D869A0F}"/>
              </a:ext>
            </a:extLst>
          </p:cNvPr>
          <p:cNvSpPr>
            <a:spLocks noGrp="1"/>
          </p:cNvSpPr>
          <p:nvPr>
            <p:ph type="title"/>
          </p:nvPr>
        </p:nvSpPr>
        <p:spPr>
          <a:xfrm>
            <a:off x="0" y="0"/>
            <a:ext cx="12192000" cy="4419600"/>
          </a:xfrm>
        </p:spPr>
        <p:txBody>
          <a:bodyPr/>
          <a:lstStyle/>
          <a:p>
            <a:pPr marL="0" indent="0" algn="l">
              <a:buNone/>
            </a:pPr>
            <a:r>
              <a:rPr lang="en-US" sz="8800" i="1" dirty="0">
                <a:solidFill>
                  <a:srgbClr val="A50021"/>
                </a:solidFill>
                <a:effectLst>
                  <a:outerShdw blurRad="38100" dist="38100" dir="2700000" algn="tl">
                    <a:srgbClr val="000000">
                      <a:alpha val="43137"/>
                    </a:srgbClr>
                  </a:outerShdw>
                </a:effectLst>
                <a:latin typeface="Trebuchet MS"/>
              </a:rPr>
              <a:t>A Committed Unified Church is a Growing Church</a:t>
            </a:r>
          </a:p>
        </p:txBody>
      </p:sp>
    </p:spTree>
    <p:extLst>
      <p:ext uri="{BB962C8B-B14F-4D97-AF65-F5344CB8AC3E}">
        <p14:creationId xmlns:p14="http://schemas.microsoft.com/office/powerpoint/2010/main" val="3064354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Philippians 1:27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5400" dirty="0">
                <a:solidFill>
                  <a:prstClr val="black">
                    <a:lumMod val="75000"/>
                    <a:lumOff val="25000"/>
                  </a:prstClr>
                </a:solidFill>
                <a:latin typeface="Trebuchet MS"/>
              </a:rPr>
              <a:t>Only let your conversation be as it becometh the gospel of Christ: that whether I come and see you, or else be absent, I may hear of your affairs, that ye stand fast in one spirit, with one mind striving together for the faith of the gospel;</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Nehemiah 2:17–18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17 </a:t>
            </a:r>
            <a:r>
              <a:rPr lang="en-US" sz="5400" dirty="0"/>
              <a:t>So I said to them, “You see the trouble we are in. Jerusalem lies in ruins and its gates have been burned. Come, let’s rebuild Jerusalem’s wall, so that we will no longer be a disgrace.”</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Nehemiah 2:17–18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60198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18 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 told them how the gracious hand of my God had been on me, and what the king had said to me. They said, “Let’s start rebuilding,” and their hands were strengthened to do this good work.</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Ephesians 4:15-16 (CSB)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2999"/>
            <a:ext cx="12192000" cy="5715002"/>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16 </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From him the whole body, fitted and knit together by every supporting ligament, promotes the growth of the body for building itself up in love by the proper working of each individual part.</a:t>
            </a:r>
            <a:endParaRPr lang="en-US" sz="5400" dirty="0"/>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510F4-2ECD-8424-06D4-02AF4E25D7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B2641-5DD3-7264-8ABB-E9AE222438DA}"/>
              </a:ext>
            </a:extLst>
          </p:cNvPr>
          <p:cNvSpPr>
            <a:spLocks noGrp="1"/>
          </p:cNvSpPr>
          <p:nvPr>
            <p:ph sz="quarter" idx="13"/>
          </p:nvPr>
        </p:nvSpPr>
        <p:spPr>
          <a:xfrm>
            <a:off x="0" y="4800600"/>
            <a:ext cx="12192000" cy="20203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Acts 2:41-47 (CSB)</a:t>
            </a:r>
          </a:p>
        </p:txBody>
      </p:sp>
      <p:sp>
        <p:nvSpPr>
          <p:cNvPr id="4" name="Title 3">
            <a:extLst>
              <a:ext uri="{FF2B5EF4-FFF2-40B4-BE49-F238E27FC236}">
                <a16:creationId xmlns:a16="http://schemas.microsoft.com/office/drawing/2014/main" id="{D2AA660C-0BAC-1D25-26E1-85029C6907BF}"/>
              </a:ext>
            </a:extLst>
          </p:cNvPr>
          <p:cNvSpPr>
            <a:spLocks noGrp="1"/>
          </p:cNvSpPr>
          <p:nvPr>
            <p:ph type="title"/>
          </p:nvPr>
        </p:nvSpPr>
        <p:spPr>
          <a:xfrm>
            <a:off x="0" y="0"/>
            <a:ext cx="12192000" cy="46482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 </a:t>
            </a:r>
            <a:r>
              <a:rPr lang="en-US" sz="8000" i="1" dirty="0">
                <a:solidFill>
                  <a:srgbClr val="A50021"/>
                </a:solidFill>
                <a:effectLst>
                  <a:outerShdw blurRad="38100" dist="38100" dir="2700000" algn="tl">
                    <a:srgbClr val="000000">
                      <a:alpha val="43137"/>
                    </a:srgbClr>
                  </a:outerShdw>
                </a:effectLst>
                <a:latin typeface="Trebuchet MS"/>
              </a:rPr>
              <a:t>God Has a Pattern for Church Growth, It Still Works Today</a:t>
            </a:r>
            <a:endParaRPr lang="en-US" sz="6600" i="1" dirty="0">
              <a:solidFill>
                <a:srgbClr val="A50021"/>
              </a:solidFill>
              <a:effectLst>
                <a:outerShdw blurRad="38100" dist="38100" dir="2700000" algn="tl">
                  <a:srgbClr val="000000">
                    <a:alpha val="43137"/>
                  </a:srgbClr>
                </a:outerShdw>
              </a:effectLst>
              <a:latin typeface="Trebuchet MS"/>
            </a:endParaRPr>
          </a:p>
        </p:txBody>
      </p:sp>
    </p:spTree>
    <p:extLst>
      <p:ext uri="{BB962C8B-B14F-4D97-AF65-F5344CB8AC3E}">
        <p14:creationId xmlns:p14="http://schemas.microsoft.com/office/powerpoint/2010/main" val="8429402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71B7-A4C2-DFF6-C809-9C8616AEF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51C9C-763E-2595-62E8-87D3EFE8D91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2:41-47 (CSB)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EACBF0E-6CC4-189E-6B29-7972D5C8C32A}"/>
              </a:ext>
            </a:extLst>
          </p:cNvPr>
          <p:cNvSpPr>
            <a:spLocks noGrp="1"/>
          </p:cNvSpPr>
          <p:nvPr>
            <p:ph sz="quarter" idx="13"/>
          </p:nvPr>
        </p:nvSpPr>
        <p:spPr>
          <a:xfrm>
            <a:off x="0" y="1066800"/>
            <a:ext cx="12192000" cy="5787390"/>
          </a:xfrm>
        </p:spPr>
        <p:txBody>
          <a:bodyPr>
            <a:noAutofit/>
          </a:bodyPr>
          <a:lstStyle/>
          <a:p>
            <a:pPr marL="45720" indent="0">
              <a:buNone/>
            </a:pPr>
            <a:r>
              <a:rPr lang="en-US" sz="5400" b="1" baseline="30000" dirty="0"/>
              <a:t>41 </a:t>
            </a:r>
            <a:r>
              <a:rPr lang="en-US" sz="5400" dirty="0"/>
              <a:t>So those who accepted his message were baptized, and that day about three thousand people were added to them. </a:t>
            </a:r>
            <a:r>
              <a:rPr lang="en-US" sz="5400" b="1" baseline="30000" dirty="0"/>
              <a:t>42 </a:t>
            </a:r>
            <a:r>
              <a:rPr lang="en-US" sz="5400" dirty="0"/>
              <a:t>They devoted themselves to the apostles’ teaching, to the fellowship, to the breaking of bread, and to prayer. </a:t>
            </a:r>
          </a:p>
        </p:txBody>
      </p:sp>
    </p:spTree>
    <p:extLst>
      <p:ext uri="{BB962C8B-B14F-4D97-AF65-F5344CB8AC3E}">
        <p14:creationId xmlns:p14="http://schemas.microsoft.com/office/powerpoint/2010/main" val="3921176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5B32E-52FE-0EDF-D466-C86FBF02A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9B518-E6BC-97BD-F1BC-A3AC7200602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2:41-47 (CSB)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70A4384-F83A-E4FF-85E2-3B8E5FF1B711}"/>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43 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Everyone was filled with awe, and many wonders and signs were being performed through the apostles.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44 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Now all the believers were together and held all things in common. </a:t>
            </a:r>
          </a:p>
        </p:txBody>
      </p:sp>
    </p:spTree>
    <p:extLst>
      <p:ext uri="{BB962C8B-B14F-4D97-AF65-F5344CB8AC3E}">
        <p14:creationId xmlns:p14="http://schemas.microsoft.com/office/powerpoint/2010/main" val="537498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A7B9-96D3-4640-596D-70D9C8970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88435-83E4-34D0-DB21-12A9E22393A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2:41-47 (CSB)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AC8948B-9F92-4682-47C3-07A96A02F1CC}"/>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45 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They sold their possessions and property and distributed the proceeds to all, as any had need.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46 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Every day they devoted themselves to meeting together in the temple, and broke bread from house to house.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21393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18A80-9138-903A-26B3-510629B95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2B507-1206-981A-4FBC-0DF72B22441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2:41-47 (CSB)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6FCF8DC-B3C0-C695-2869-ADA234CF8799}"/>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They ate their food with joyful and sincere hearts,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47 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praising God and enjoying the favor of all the people. Every day the Lord added to their number those who were being saved.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502570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593E-9437-408B-0D5C-92C4FDD519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8FE8A-DF0D-55B0-09E8-AF94827120DE}"/>
              </a:ext>
            </a:extLst>
          </p:cNvPr>
          <p:cNvSpPr>
            <a:spLocks noGrp="1"/>
          </p:cNvSpPr>
          <p:nvPr>
            <p:ph sz="quarter" idx="13"/>
          </p:nvPr>
        </p:nvSpPr>
        <p:spPr>
          <a:xfrm>
            <a:off x="0" y="5105400"/>
            <a:ext cx="12192000" cy="17155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Romans 12:1-8 (KJV)</a:t>
            </a:r>
          </a:p>
        </p:txBody>
      </p:sp>
      <p:sp>
        <p:nvSpPr>
          <p:cNvPr id="4" name="Title 3">
            <a:extLst>
              <a:ext uri="{FF2B5EF4-FFF2-40B4-BE49-F238E27FC236}">
                <a16:creationId xmlns:a16="http://schemas.microsoft.com/office/drawing/2014/main" id="{443C9E35-F1C6-9399-5053-A56D6FB7FBC3}"/>
              </a:ext>
            </a:extLst>
          </p:cNvPr>
          <p:cNvSpPr>
            <a:spLocks noGrp="1"/>
          </p:cNvSpPr>
          <p:nvPr>
            <p:ph type="title"/>
          </p:nvPr>
        </p:nvSpPr>
        <p:spPr>
          <a:xfrm>
            <a:off x="0" y="0"/>
            <a:ext cx="12192000" cy="4343400"/>
          </a:xfrm>
        </p:spPr>
        <p:txBody>
          <a:bodyPr/>
          <a:lstStyle/>
          <a:p>
            <a:pPr marL="0" indent="0" algn="l">
              <a:buNone/>
            </a:pPr>
            <a:r>
              <a:rPr lang="en-US" sz="8000" i="1" dirty="0">
                <a:solidFill>
                  <a:srgbClr val="A50021"/>
                </a:solidFill>
                <a:effectLst>
                  <a:outerShdw blurRad="38100" dist="38100" dir="2700000" algn="tl">
                    <a:srgbClr val="000000">
                      <a:alpha val="43137"/>
                    </a:srgbClr>
                  </a:outerShdw>
                </a:effectLst>
                <a:latin typeface="Trebuchet MS"/>
              </a:rPr>
              <a:t>Growth Happens When Every Member Uses Their Spiritual Gift</a:t>
            </a:r>
          </a:p>
        </p:txBody>
      </p:sp>
    </p:spTree>
    <p:extLst>
      <p:ext uri="{BB962C8B-B14F-4D97-AF65-F5344CB8AC3E}">
        <p14:creationId xmlns:p14="http://schemas.microsoft.com/office/powerpoint/2010/main" val="2647073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1768</TotalTime>
  <Words>1265</Words>
  <Application>Microsoft Office PowerPoint</Application>
  <PresentationFormat>Widescreen</PresentationFormat>
  <Paragraphs>111</Paragraphs>
  <Slides>33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Franklin Gothic Medium</vt:lpstr>
      <vt:lpstr>Georgia</vt:lpstr>
      <vt:lpstr>Times New Roman</vt:lpstr>
      <vt:lpstr>Trebuchet MS</vt:lpstr>
      <vt:lpstr>Wingdings</vt:lpstr>
      <vt:lpstr>Slipstream</vt:lpstr>
      <vt:lpstr>Gifted to Grow, The Way God Grows  His Church</vt:lpstr>
      <vt:lpstr>Ephesians 4:15-16 (CSB)</vt:lpstr>
      <vt:lpstr>Ephesians 4:15-16 (CSB)</vt:lpstr>
      <vt:lpstr> God Has a Pattern for Church Growth, It Still Works Today</vt:lpstr>
      <vt:lpstr>Acts 2:41-47 (CSB)</vt:lpstr>
      <vt:lpstr>Acts 2:41-47 (CSB)</vt:lpstr>
      <vt:lpstr>Acts 2:41-47 (CSB)</vt:lpstr>
      <vt:lpstr>Acts 2:41-47 (CSB)</vt:lpstr>
      <vt:lpstr>Growth Happens When Every Member Uses Their Spiritual Gift</vt:lpstr>
      <vt:lpstr>Romans 12:1-8 (KJV)</vt:lpstr>
      <vt:lpstr>Romans 12:1-8 (KJV)</vt:lpstr>
      <vt:lpstr>Romans 12:1-8 (KJV)</vt:lpstr>
      <vt:lpstr>Romans 12:1-8 (KJV)</vt:lpstr>
      <vt:lpstr>Romans 12:1-8 (KJV)</vt:lpstr>
      <vt:lpstr>Romans 12:1-8 (KJV)</vt:lpstr>
      <vt:lpstr>Organization Is Not Unspiritual; It’s Biblical and Releases Spiritual Power</vt:lpstr>
      <vt:lpstr>Titus 1:5 (CSB)</vt:lpstr>
      <vt:lpstr>Acts 6:1-7 (CSB)</vt:lpstr>
      <vt:lpstr>Acts 6:1-7 (CSB)</vt:lpstr>
      <vt:lpstr>Acts 6:1-7 (CSB)</vt:lpstr>
      <vt:lpstr>Acts 6:1-7 (CSB)</vt:lpstr>
      <vt:lpstr>Acts 6:1-7 (CSB)</vt:lpstr>
      <vt:lpstr>Spiritual Gifts Point You to Your Place in the Church</vt:lpstr>
      <vt:lpstr>PowerPoint Presentation</vt:lpstr>
      <vt:lpstr>A Committed Unified Church is a Growing Church</vt:lpstr>
      <vt:lpstr>Philippians 1:27 (KJV)</vt:lpstr>
      <vt:lpstr>Nehemiah 2:17–18 (CSB)</vt:lpstr>
      <vt:lpstr>Nehemiah 2:17–18 (CSB)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2</cp:revision>
  <dcterms:created xsi:type="dcterms:W3CDTF">2026-05-29T16:55:37Z</dcterms:created>
  <dcterms:modified xsi:type="dcterms:W3CDTF">2026-05-31T14:14:17Z</dcterms:modified>
</cp:coreProperties>
</file>